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6" r:id="rId10"/>
    <p:sldId id="261" r:id="rId11"/>
    <p:sldId id="267" r:id="rId12"/>
    <p:sldId id="26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B00C3-DA5D-4A01-A874-0721036A3B18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D6216-2D99-44DF-A82B-D2A6626A50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298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B00C3-DA5D-4A01-A874-0721036A3B18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D6216-2D99-44DF-A82B-D2A6626A50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834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B00C3-DA5D-4A01-A874-0721036A3B18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D6216-2D99-44DF-A82B-D2A6626A50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73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B00C3-DA5D-4A01-A874-0721036A3B18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D6216-2D99-44DF-A82B-D2A6626A50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70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B00C3-DA5D-4A01-A874-0721036A3B18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D6216-2D99-44DF-A82B-D2A6626A50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401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B00C3-DA5D-4A01-A874-0721036A3B18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D6216-2D99-44DF-A82B-D2A6626A50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174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B00C3-DA5D-4A01-A874-0721036A3B18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D6216-2D99-44DF-A82B-D2A6626A50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52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B00C3-DA5D-4A01-A874-0721036A3B18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D6216-2D99-44DF-A82B-D2A6626A50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754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B00C3-DA5D-4A01-A874-0721036A3B18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D6216-2D99-44DF-A82B-D2A6626A50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250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B00C3-DA5D-4A01-A874-0721036A3B18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D6216-2D99-44DF-A82B-D2A6626A50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339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B00C3-DA5D-4A01-A874-0721036A3B18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D6216-2D99-44DF-A82B-D2A6626A50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003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B00C3-DA5D-4A01-A874-0721036A3B18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D6216-2D99-44DF-A82B-D2A6626A50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218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tsdbklimovo.ru/?p=2845" TargetMode="External"/><Relationship Id="rId13" Type="http://schemas.openxmlformats.org/officeDocument/2006/relationships/hyperlink" Target="https://m.dom-eda.com/ingridient/item/ryba-krasnoperka.html" TargetMode="External"/><Relationship Id="rId3" Type="http://schemas.openxmlformats.org/officeDocument/2006/relationships/hyperlink" Target="https://lens.google.com/search?p" TargetMode="External"/><Relationship Id="rId7" Type="http://schemas.openxmlformats.org/officeDocument/2006/relationships/hyperlink" Target="https://wallpapers.99px.ru/wallpapers/279382/" TargetMode="External"/><Relationship Id="rId12" Type="http://schemas.openxmlformats.org/officeDocument/2006/relationships/hyperlink" Target="https://sh5-krkam.edusite.ru/p104aa1.html" TargetMode="External"/><Relationship Id="rId2" Type="http://schemas.openxmlformats.org/officeDocument/2006/relationships/hyperlink" Target="https://idfedorov.ru/practice/article=6348/" TargetMode="External"/><Relationship Id="rId16" Type="http://schemas.openxmlformats.org/officeDocument/2006/relationships/hyperlink" Target="https://www.i-sonnik.ru/bereg-reki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allpapers.99px.ru/wallpapers/181486/" TargetMode="External"/><Relationship Id="rId11" Type="http://schemas.openxmlformats.org/officeDocument/2006/relationships/hyperlink" Target="https://school012.ru/p27aa1.html" TargetMode="External"/><Relationship Id="rId5" Type="http://schemas.openxmlformats.org/officeDocument/2006/relationships/hyperlink" Target="http://funkot.ru/kotofoto/kotyata/milashka-kotenok-spit/" TargetMode="External"/><Relationship Id="rId15" Type="http://schemas.openxmlformats.org/officeDocument/2006/relationships/hyperlink" Target="https://vuc.urfu.ru/ru/junarmija/gordost-rossii/" TargetMode="External"/><Relationship Id="rId10" Type="http://schemas.openxmlformats.org/officeDocument/2006/relationships/hyperlink" Target="https://pngicon.ru/knigi.html" TargetMode="External"/><Relationship Id="rId4" Type="http://schemas.openxmlformats.org/officeDocument/2006/relationships/hyperlink" Target="https://ru.freepik.com/premium-photo/" TargetMode="External"/><Relationship Id="rId9" Type="http://schemas.openxmlformats.org/officeDocument/2006/relationships/hyperlink" Target="https://school58-tmn.ru/gdz-6th-grade/ekologicheskaya-kultura-mladshih-shkolnikov-teoreticheskie/" TargetMode="External"/><Relationship Id="rId14" Type="http://schemas.openxmlformats.org/officeDocument/2006/relationships/hyperlink" Target="https://market.yandex.ru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8568952" cy="1470025"/>
          </a:xfrm>
        </p:spPr>
        <p:txBody>
          <a:bodyPr>
            <a:noAutofit/>
          </a:bodyPr>
          <a:lstStyle/>
          <a:p>
            <a:r>
              <a:rPr lang="ru-RU" sz="2800" b="1" dirty="0"/>
              <a:t>«Процесс формирования </a:t>
            </a:r>
            <a:r>
              <a:rPr lang="ru-RU" sz="2800" b="1" dirty="0" smtClean="0"/>
              <a:t>функциональной грамотности </a:t>
            </a:r>
            <a:r>
              <a:rPr lang="ru-RU" sz="2800" b="1" dirty="0"/>
              <a:t>у обучающихся начальной школы в урочной и внеурочной деятельности»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2927" y="5085184"/>
            <a:ext cx="7704856" cy="481608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tx1"/>
                </a:solidFill>
              </a:rPr>
              <a:t>у</a:t>
            </a:r>
            <a:r>
              <a:rPr lang="ru-RU" sz="2000" b="1" dirty="0" smtClean="0">
                <a:solidFill>
                  <a:schemeClr val="tx1"/>
                </a:solidFill>
              </a:rPr>
              <a:t>читель начальных </a:t>
            </a:r>
            <a:r>
              <a:rPr lang="ru-RU" sz="2000" b="1" dirty="0" smtClean="0">
                <a:solidFill>
                  <a:schemeClr val="tx1"/>
                </a:solidFill>
              </a:rPr>
              <a:t>классов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МБОУ «СОШ №1» г. Бологое, Тверской области</a:t>
            </a:r>
            <a:endParaRPr lang="ru-RU" sz="2000" b="1" dirty="0" smtClean="0">
              <a:solidFill>
                <a:schemeClr val="tx1"/>
              </a:solidFill>
            </a:endParaRPr>
          </a:p>
          <a:p>
            <a:r>
              <a:rPr lang="ru-RU" sz="2000" b="1" dirty="0" smtClean="0">
                <a:solidFill>
                  <a:schemeClr val="tx1"/>
                </a:solidFill>
              </a:rPr>
              <a:t>Воронкова Надежда Викторовна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844824"/>
            <a:ext cx="4207190" cy="29579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877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Читательская </a:t>
            </a:r>
            <a:r>
              <a:rPr lang="ru-RU" sz="3600" b="1" dirty="0"/>
              <a:t>грамотность: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4525963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Совет 1.</a:t>
            </a:r>
            <a:r>
              <a:rPr lang="ru-RU" dirty="0" smtClean="0"/>
              <a:t> Начните с простых текстов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Совет 2.</a:t>
            </a:r>
            <a:r>
              <a:rPr lang="ru-RU" dirty="0" smtClean="0"/>
              <a:t> Используйте комментированное чтение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Совет 3.</a:t>
            </a:r>
            <a:r>
              <a:rPr lang="ru-RU" dirty="0" smtClean="0"/>
              <a:t> Учите читать «между строк»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Совет 4.</a:t>
            </a:r>
            <a:r>
              <a:rPr lang="ru-RU" dirty="0" smtClean="0"/>
              <a:t> Учите прогнозировать сюжетные ходы и поступки героев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Совет 5.</a:t>
            </a:r>
            <a:r>
              <a:rPr lang="ru-RU" dirty="0" smtClean="0"/>
              <a:t> Задавайте нестандартные вопросы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Совет 6. </a:t>
            </a:r>
            <a:r>
              <a:rPr lang="ru-RU" dirty="0" smtClean="0"/>
              <a:t>Давайте текст с пропущенными ключевыми словами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967530"/>
            <a:ext cx="2857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172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29600" cy="1143000"/>
          </a:xfrm>
        </p:spPr>
        <p:txBody>
          <a:bodyPr/>
          <a:lstStyle/>
          <a:p>
            <a:r>
              <a:rPr lang="ru-RU" b="1" dirty="0" smtClean="0"/>
              <a:t>Практикум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49865"/>
            <a:ext cx="726296" cy="95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49" b="13761"/>
          <a:stretch/>
        </p:blipFill>
        <p:spPr bwMode="auto">
          <a:xfrm>
            <a:off x="344635" y="1102915"/>
            <a:ext cx="1923109" cy="1559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08"/>
          <a:stretch/>
        </p:blipFill>
        <p:spPr bwMode="auto">
          <a:xfrm>
            <a:off x="2339752" y="1105263"/>
            <a:ext cx="1944216" cy="1556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114066"/>
            <a:ext cx="2232248" cy="1541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355" y="1102915"/>
            <a:ext cx="2216125" cy="15591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295325"/>
              </p:ext>
            </p:extLst>
          </p:nvPr>
        </p:nvGraphicFramePr>
        <p:xfrm>
          <a:off x="611560" y="3068960"/>
          <a:ext cx="8100000" cy="309372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025000"/>
                <a:gridCol w="2025000"/>
                <a:gridCol w="2025000"/>
                <a:gridCol w="2025000"/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Рыба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indent="5403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Состав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На что похоже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Действие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На что похоже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</a:tr>
              <a:tr h="370840">
                <a:tc>
                  <a:txBody>
                    <a:bodyPr/>
                    <a:lstStyle/>
                    <a:p>
                      <a:pPr indent="54038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чешуя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кольчуга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молчит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камень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</a:tr>
              <a:tr h="370840">
                <a:tc>
                  <a:txBody>
                    <a:bodyPr/>
                    <a:lstStyle/>
                    <a:p>
                      <a:pPr indent="5403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плавники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крылья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плавает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корабль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</a:tr>
              <a:tr h="370840">
                <a:tc>
                  <a:txBody>
                    <a:bodyPr/>
                    <a:lstStyle/>
                    <a:p>
                      <a:pPr indent="5403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глаза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фары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ныряет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водолаз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129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Интернет ресурсы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980728"/>
            <a:ext cx="8229600" cy="4525963"/>
          </a:xfrm>
        </p:spPr>
        <p:txBody>
          <a:bodyPr>
            <a:noAutofit/>
          </a:bodyPr>
          <a:lstStyle/>
          <a:p>
            <a:r>
              <a:rPr lang="en-US" sz="1800" dirty="0" smtClean="0">
                <a:hlinkClick r:id="rId2"/>
              </a:rPr>
              <a:t>https://idfedorov.ru/practice/article=6348/</a:t>
            </a:r>
            <a:r>
              <a:rPr lang="ru-RU" sz="1800" dirty="0" smtClean="0"/>
              <a:t> - картинка на заставке</a:t>
            </a:r>
          </a:p>
          <a:p>
            <a:r>
              <a:rPr lang="en-US" sz="1800" dirty="0" smtClean="0">
                <a:hlinkClick r:id="rId3"/>
              </a:rPr>
              <a:t>https</a:t>
            </a:r>
            <a:r>
              <a:rPr lang="en-US" sz="1800" dirty="0">
                <a:hlinkClick r:id="rId3"/>
              </a:rPr>
              <a:t>://</a:t>
            </a:r>
            <a:r>
              <a:rPr lang="en-US" sz="1800" dirty="0" smtClean="0">
                <a:hlinkClick r:id="rId3"/>
              </a:rPr>
              <a:t>lens.google.com/search?p</a:t>
            </a:r>
            <a:r>
              <a:rPr lang="ru-RU" sz="1800" dirty="0" smtClean="0"/>
              <a:t> - </a:t>
            </a:r>
            <a:r>
              <a:rPr lang="ru-RU" sz="1800" dirty="0"/>
              <a:t>и</a:t>
            </a:r>
            <a:r>
              <a:rPr lang="ru-RU" sz="1800" dirty="0" smtClean="0"/>
              <a:t>нтерактивные </a:t>
            </a:r>
            <a:r>
              <a:rPr lang="ru-RU" sz="1800" dirty="0"/>
              <a:t>методы обучения </a:t>
            </a:r>
            <a:endParaRPr lang="ru-RU" sz="1800" dirty="0" smtClean="0"/>
          </a:p>
          <a:p>
            <a:r>
              <a:rPr lang="en-US" sz="1800" dirty="0">
                <a:hlinkClick r:id="rId4"/>
              </a:rPr>
              <a:t>https://ru.freepik.com/premium-photo</a:t>
            </a:r>
            <a:r>
              <a:rPr lang="en-US" sz="1800" dirty="0" smtClean="0">
                <a:hlinkClick r:id="rId4"/>
              </a:rPr>
              <a:t>/</a:t>
            </a:r>
            <a:r>
              <a:rPr lang="ru-RU" sz="1800" dirty="0" smtClean="0"/>
              <a:t> - котёнок  ест</a:t>
            </a:r>
          </a:p>
          <a:p>
            <a:r>
              <a:rPr lang="en-US" sz="1800" dirty="0">
                <a:hlinkClick r:id="rId5"/>
              </a:rPr>
              <a:t>http://funkot.ru/kotofoto/kotyata/milashka-kotenok-spit</a:t>
            </a:r>
            <a:r>
              <a:rPr lang="en-US" sz="1800" dirty="0" smtClean="0">
                <a:hlinkClick r:id="rId5"/>
              </a:rPr>
              <a:t>/</a:t>
            </a:r>
            <a:r>
              <a:rPr lang="ru-RU" sz="1800" dirty="0" smtClean="0"/>
              <a:t> - котёнок  спит</a:t>
            </a:r>
          </a:p>
          <a:p>
            <a:r>
              <a:rPr lang="en-US" sz="1800" dirty="0">
                <a:hlinkClick r:id="rId6"/>
              </a:rPr>
              <a:t>https://wallpapers.99px.ru/wallpapers/181486</a:t>
            </a:r>
            <a:r>
              <a:rPr lang="en-US" sz="1800" dirty="0" smtClean="0">
                <a:hlinkClick r:id="rId6"/>
              </a:rPr>
              <a:t>/</a:t>
            </a:r>
            <a:r>
              <a:rPr lang="ru-RU" sz="1800" dirty="0" smtClean="0"/>
              <a:t> - котёнок играет</a:t>
            </a:r>
          </a:p>
          <a:p>
            <a:r>
              <a:rPr lang="en-US" sz="1800" dirty="0">
                <a:hlinkClick r:id="rId7"/>
              </a:rPr>
              <a:t>https://wallpapers.99px.ru/wallpapers/279382</a:t>
            </a:r>
            <a:r>
              <a:rPr lang="en-US" sz="1800" dirty="0" smtClean="0">
                <a:hlinkClick r:id="rId7"/>
              </a:rPr>
              <a:t>/</a:t>
            </a:r>
            <a:r>
              <a:rPr lang="ru-RU" sz="1800" dirty="0" smtClean="0"/>
              <a:t> - котёнок бегает</a:t>
            </a:r>
          </a:p>
          <a:p>
            <a:r>
              <a:rPr lang="en-US" sz="1800" dirty="0">
                <a:hlinkClick r:id="rId8"/>
              </a:rPr>
              <a:t>https://tsdbklimovo.ru/?</a:t>
            </a:r>
            <a:r>
              <a:rPr lang="en-US" sz="1800" dirty="0" smtClean="0">
                <a:hlinkClick r:id="rId8"/>
              </a:rPr>
              <a:t>p=2845</a:t>
            </a:r>
            <a:r>
              <a:rPr lang="ru-RU" sz="1800" dirty="0" smtClean="0"/>
              <a:t>  - книга и компьютер</a:t>
            </a:r>
          </a:p>
          <a:p>
            <a:r>
              <a:rPr lang="en-US" sz="1800" dirty="0">
                <a:hlinkClick r:id="rId9"/>
              </a:rPr>
              <a:t>https://school58-tmn.ru/gdz-6th-grade/ekologicheskaya-kultura-mladshih-shkolnikov-teoreticheskie/</a:t>
            </a:r>
            <a:r>
              <a:rPr lang="ru-RU" sz="1800" dirty="0"/>
              <a:t> - социальная экология</a:t>
            </a:r>
          </a:p>
          <a:p>
            <a:r>
              <a:rPr lang="en-US" sz="1800" dirty="0" smtClean="0">
                <a:hlinkClick r:id="rId10"/>
              </a:rPr>
              <a:t>https</a:t>
            </a:r>
            <a:r>
              <a:rPr lang="en-US" sz="1800" dirty="0">
                <a:hlinkClick r:id="rId10"/>
              </a:rPr>
              <a:t>://</a:t>
            </a:r>
            <a:r>
              <a:rPr lang="en-US" sz="1800" dirty="0" smtClean="0">
                <a:hlinkClick r:id="rId10"/>
              </a:rPr>
              <a:t>pngicon.ru/knigi.html</a:t>
            </a:r>
            <a:r>
              <a:rPr lang="ru-RU" sz="1800" dirty="0" smtClean="0"/>
              <a:t> - книги</a:t>
            </a:r>
          </a:p>
          <a:p>
            <a:r>
              <a:rPr lang="en-US" sz="1800" dirty="0">
                <a:hlinkClick r:id="rId11"/>
              </a:rPr>
              <a:t>https://</a:t>
            </a:r>
            <a:r>
              <a:rPr lang="en-US" sz="1800" dirty="0" smtClean="0">
                <a:hlinkClick r:id="rId11"/>
              </a:rPr>
              <a:t>school012.ru/p27aa1.html</a:t>
            </a:r>
            <a:r>
              <a:rPr lang="ru-RU" sz="1800" dirty="0" smtClean="0"/>
              <a:t> - люди за общим столом</a:t>
            </a:r>
          </a:p>
          <a:p>
            <a:r>
              <a:rPr lang="en-US" sz="1800" dirty="0">
                <a:hlinkClick r:id="rId12"/>
              </a:rPr>
              <a:t>https://</a:t>
            </a:r>
            <a:r>
              <a:rPr lang="en-US" sz="1800" dirty="0" smtClean="0">
                <a:hlinkClick r:id="rId12"/>
              </a:rPr>
              <a:t>sh5-krkam.edusite.ru/p104aa1.html</a:t>
            </a:r>
            <a:r>
              <a:rPr lang="ru-RU" sz="1800" dirty="0" smtClean="0"/>
              <a:t> - учительница</a:t>
            </a:r>
          </a:p>
          <a:p>
            <a:r>
              <a:rPr lang="en-US" sz="1800" dirty="0">
                <a:hlinkClick r:id="rId13"/>
              </a:rPr>
              <a:t>https://</a:t>
            </a:r>
            <a:r>
              <a:rPr lang="en-US" sz="1800" dirty="0" smtClean="0">
                <a:hlinkClick r:id="rId13"/>
              </a:rPr>
              <a:t>m.dom-eda.com/ingridient/item/ryba-krasnoperka.html</a:t>
            </a:r>
            <a:r>
              <a:rPr lang="ru-RU" sz="1800" dirty="0" smtClean="0"/>
              <a:t> - рыба</a:t>
            </a:r>
          </a:p>
          <a:p>
            <a:r>
              <a:rPr lang="en-US" sz="1800" dirty="0">
                <a:hlinkClick r:id="rId14"/>
              </a:rPr>
              <a:t>https://market.yandex.ru</a:t>
            </a:r>
            <a:r>
              <a:rPr lang="en-US" sz="1800" dirty="0" smtClean="0">
                <a:hlinkClick r:id="rId14"/>
              </a:rPr>
              <a:t>/</a:t>
            </a:r>
            <a:r>
              <a:rPr lang="ru-RU" sz="1800" dirty="0" smtClean="0"/>
              <a:t> - пугало</a:t>
            </a:r>
          </a:p>
          <a:p>
            <a:r>
              <a:rPr lang="en-US" sz="1800" dirty="0">
                <a:hlinkClick r:id="rId15"/>
              </a:rPr>
              <a:t>https://vuc.urfu.ru/ru/junarmija/gordost-rossii</a:t>
            </a:r>
            <a:r>
              <a:rPr lang="en-US" sz="1800" dirty="0" smtClean="0">
                <a:hlinkClick r:id="rId15"/>
              </a:rPr>
              <a:t>/</a:t>
            </a:r>
            <a:r>
              <a:rPr lang="ru-RU" sz="1800" dirty="0" smtClean="0"/>
              <a:t> - Россия</a:t>
            </a:r>
          </a:p>
          <a:p>
            <a:r>
              <a:rPr lang="en-US" sz="1800" dirty="0">
                <a:hlinkClick r:id="rId16"/>
              </a:rPr>
              <a:t>https://www.i-sonnik.ru/bereg-reki</a:t>
            </a:r>
            <a:r>
              <a:rPr lang="en-US" sz="1800" dirty="0" smtClean="0">
                <a:hlinkClick r:id="rId16"/>
              </a:rPr>
              <a:t>/</a:t>
            </a:r>
            <a:r>
              <a:rPr lang="ru-RU" sz="1800" dirty="0" smtClean="0"/>
              <a:t> - река</a:t>
            </a:r>
          </a:p>
          <a:p>
            <a:endParaRPr lang="ru-RU" sz="1800" dirty="0"/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07829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Результаты международных исследований</a:t>
            </a:r>
            <a:endParaRPr lang="ru-RU" sz="36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3214208"/>
              </p:ext>
            </p:extLst>
          </p:nvPr>
        </p:nvGraphicFramePr>
        <p:xfrm>
          <a:off x="539552" y="1484784"/>
          <a:ext cx="8291264" cy="5059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6648"/>
                <a:gridCol w="1368152"/>
                <a:gridCol w="1728192"/>
                <a:gridCol w="2448272"/>
              </a:tblGrid>
              <a:tr h="676671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Название исследования</a:t>
                      </a:r>
                      <a:endParaRPr lang="ru-RU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Год</a:t>
                      </a:r>
                    </a:p>
                    <a:p>
                      <a:pPr algn="ctr"/>
                      <a:r>
                        <a:rPr lang="ru-RU" sz="2200" dirty="0" smtClean="0"/>
                        <a:t> </a:t>
                      </a:r>
                      <a:endParaRPr lang="ru-RU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Классы </a:t>
                      </a:r>
                      <a:endParaRPr lang="ru-RU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Место </a:t>
                      </a:r>
                      <a:endParaRPr lang="ru-RU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8965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PIRLS</a:t>
                      </a:r>
                    </a:p>
                    <a:p>
                      <a:pPr algn="ctr"/>
                      <a:r>
                        <a:rPr lang="ru-RU" sz="2200" dirty="0" smtClean="0"/>
                        <a:t>(читательская грамотность)</a:t>
                      </a:r>
                      <a:endParaRPr lang="ru-RU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2016</a:t>
                      </a:r>
                      <a:endParaRPr lang="ru-RU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4 классы</a:t>
                      </a:r>
                      <a:endParaRPr lang="ru-RU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1 место</a:t>
                      </a:r>
                      <a:endParaRPr lang="ru-RU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8965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PISA</a:t>
                      </a:r>
                      <a:endParaRPr lang="ru-RU" sz="2200" dirty="0" smtClean="0"/>
                    </a:p>
                    <a:p>
                      <a:pPr algn="ctr"/>
                      <a:r>
                        <a:rPr lang="ru-RU" sz="2200" dirty="0" smtClean="0"/>
                        <a:t>(математическая, естественнонаучная и читательская грамотность)</a:t>
                      </a:r>
                      <a:endParaRPr lang="ru-RU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2015</a:t>
                      </a:r>
                      <a:endParaRPr lang="ru-RU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9 классы</a:t>
                      </a:r>
                      <a:endParaRPr lang="ru-RU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32 место </a:t>
                      </a:r>
                    </a:p>
                    <a:p>
                      <a:pPr algn="ctr"/>
                      <a:r>
                        <a:rPr lang="ru-RU" sz="2200" dirty="0" smtClean="0"/>
                        <a:t>(из 72)</a:t>
                      </a:r>
                      <a:endParaRPr lang="ru-RU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134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TIMSS</a:t>
                      </a:r>
                      <a:endParaRPr lang="ru-RU" sz="2200" dirty="0" smtClean="0"/>
                    </a:p>
                    <a:p>
                      <a:pPr algn="ctr"/>
                      <a:r>
                        <a:rPr lang="ru-RU" sz="2200" dirty="0" smtClean="0"/>
                        <a:t>(математика и естествознание)</a:t>
                      </a:r>
                      <a:endParaRPr lang="ru-RU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2015</a:t>
                      </a:r>
                      <a:endParaRPr lang="ru-RU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4 классы</a:t>
                      </a:r>
                      <a:endParaRPr lang="ru-RU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7 место (математика),</a:t>
                      </a:r>
                    </a:p>
                    <a:p>
                      <a:pPr algn="ctr"/>
                      <a:r>
                        <a:rPr lang="ru-RU" sz="2200" dirty="0" smtClean="0"/>
                        <a:t>4 место (естествознание)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5050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Условия успешного развития функциональной грамотности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8"/>
            <a:ext cx="8712968" cy="4525963"/>
          </a:xfrm>
        </p:spPr>
        <p:txBody>
          <a:bodyPr/>
          <a:lstStyle/>
          <a:p>
            <a:pPr lvl="0"/>
            <a:r>
              <a:rPr lang="ru-RU" dirty="0"/>
              <a:t>обучение на уроках должно носить деятельностный характер;</a:t>
            </a:r>
          </a:p>
          <a:p>
            <a:pPr lvl="0"/>
            <a:r>
              <a:rPr lang="ru-RU" dirty="0"/>
              <a:t>образовательная деятельность ориентирована на развитие самостоятельности и ответственности ученика за результаты своей </a:t>
            </a:r>
            <a:r>
              <a:rPr lang="ru-RU" dirty="0" smtClean="0"/>
              <a:t>деятельности;</a:t>
            </a:r>
            <a:endParaRPr lang="ru-RU" dirty="0"/>
          </a:p>
          <a:p>
            <a:pPr lvl="0"/>
            <a:r>
              <a:rPr lang="ru-RU" dirty="0" smtClean="0"/>
              <a:t>использование продуктивных форм </a:t>
            </a:r>
            <a:r>
              <a:rPr lang="ru-RU" dirty="0"/>
              <a:t>групповой </a:t>
            </a:r>
            <a:r>
              <a:rPr lang="ru-RU" dirty="0" smtClean="0"/>
              <a:t>работы.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634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Формы и методы, способствующие развитию ФГ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Групповая форма работы</a:t>
            </a:r>
          </a:p>
          <a:p>
            <a:pPr lvl="0"/>
            <a:r>
              <a:rPr lang="ru-RU" dirty="0"/>
              <a:t>Игровая форма работы</a:t>
            </a:r>
          </a:p>
          <a:p>
            <a:pPr lvl="0"/>
            <a:r>
              <a:rPr lang="ru-RU" dirty="0"/>
              <a:t>Творческие задания</a:t>
            </a:r>
          </a:p>
          <a:p>
            <a:pPr lvl="0"/>
            <a:r>
              <a:rPr lang="ru-RU" dirty="0"/>
              <a:t>Тестовые задания</a:t>
            </a:r>
          </a:p>
          <a:p>
            <a:pPr lvl="0"/>
            <a:r>
              <a:rPr lang="ru-RU" dirty="0"/>
              <a:t>Практическая работа</a:t>
            </a:r>
          </a:p>
          <a:p>
            <a:pPr lvl="0"/>
            <a:r>
              <a:rPr lang="ru-RU" dirty="0"/>
              <a:t>Ролевые и деловые игры</a:t>
            </a:r>
          </a:p>
          <a:p>
            <a:pPr lvl="0"/>
            <a:r>
              <a:rPr lang="ru-RU" dirty="0"/>
              <a:t>Исследовательская деятельность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8" t="16465" r="7778" b="1919"/>
          <a:stretch/>
        </p:blipFill>
        <p:spPr bwMode="auto">
          <a:xfrm>
            <a:off x="5436096" y="2161665"/>
            <a:ext cx="3434995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345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/>
              <a:t>Функциональная</a:t>
            </a:r>
            <a:r>
              <a:rPr lang="ru-RU" b="1" dirty="0" smtClean="0"/>
              <a:t> </a:t>
            </a:r>
            <a:r>
              <a:rPr lang="ru-RU" sz="3600" b="1" dirty="0" smtClean="0"/>
              <a:t>грамотность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1628800"/>
            <a:ext cx="36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Интегративный компонент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507569" y="1628799"/>
            <a:ext cx="29523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Предметный компонент</a:t>
            </a:r>
            <a:endParaRPr lang="ru-RU" sz="2800" b="1" dirty="0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5148064" y="1124744"/>
            <a:ext cx="1584176" cy="5040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2267744" y="1099605"/>
            <a:ext cx="1584176" cy="52919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7091745" y="2492896"/>
            <a:ext cx="0" cy="69664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2555776" y="2484517"/>
            <a:ext cx="0" cy="705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27584" y="3189541"/>
            <a:ext cx="35283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Коммуникативная, </a:t>
            </a:r>
            <a:r>
              <a:rPr lang="ru-RU" sz="2800" b="1" dirty="0" smtClean="0">
                <a:solidFill>
                  <a:srgbClr val="FF0000"/>
                </a:solidFill>
              </a:rPr>
              <a:t>читательская, </a:t>
            </a:r>
            <a:r>
              <a:rPr lang="ru-RU" sz="2800" b="1" dirty="0" smtClean="0"/>
              <a:t>информационная, социальная грамотность</a:t>
            </a:r>
            <a:endParaRPr lang="ru-RU" sz="28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908282" y="3189541"/>
            <a:ext cx="25197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Предметы учебного плана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568265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/>
              <a:t>Коммуникативная грамотность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199" y="1600200"/>
            <a:ext cx="8412563" cy="4525963"/>
          </a:xfrm>
        </p:spPr>
        <p:txBody>
          <a:bodyPr>
            <a:normAutofit fontScale="85000" lnSpcReduction="20000"/>
          </a:bodyPr>
          <a:lstStyle/>
          <a:p>
            <a:pPr lvl="0"/>
            <a:endParaRPr lang="ru-RU" i="1" dirty="0" smtClean="0"/>
          </a:p>
          <a:p>
            <a:pPr lvl="0"/>
            <a:endParaRPr lang="ru-RU" i="1" dirty="0"/>
          </a:p>
          <a:p>
            <a:pPr lvl="0"/>
            <a:endParaRPr lang="ru-RU" i="1" dirty="0" smtClean="0"/>
          </a:p>
          <a:p>
            <a:pPr lvl="0"/>
            <a:endParaRPr lang="ru-RU" i="1" dirty="0"/>
          </a:p>
          <a:p>
            <a:pPr lvl="0"/>
            <a:endParaRPr lang="ru-RU" i="1" dirty="0" smtClean="0"/>
          </a:p>
          <a:p>
            <a:pPr lvl="0"/>
            <a:endParaRPr lang="ru-RU" i="1" dirty="0"/>
          </a:p>
          <a:p>
            <a:pPr marL="0" lvl="0" indent="0">
              <a:lnSpc>
                <a:spcPct val="110000"/>
              </a:lnSpc>
              <a:buNone/>
            </a:pPr>
            <a:endParaRPr lang="ru-RU" i="1" dirty="0" smtClean="0"/>
          </a:p>
          <a:p>
            <a:pPr marL="0" lvl="0" indent="0">
              <a:lnSpc>
                <a:spcPct val="110000"/>
              </a:lnSpc>
              <a:buNone/>
            </a:pPr>
            <a:r>
              <a:rPr lang="ru-RU" b="1" i="1" dirty="0" smtClean="0">
                <a:solidFill>
                  <a:schemeClr val="tx2"/>
                </a:solidFill>
              </a:rPr>
              <a:t>Петя</a:t>
            </a:r>
            <a:r>
              <a:rPr lang="ru-RU" b="1" dirty="0">
                <a:solidFill>
                  <a:schemeClr val="tx2"/>
                </a:solidFill>
              </a:rPr>
              <a:t>: </a:t>
            </a:r>
            <a:r>
              <a:rPr lang="ru-RU" dirty="0"/>
              <a:t>Один котенок спит, а другой?</a:t>
            </a:r>
          </a:p>
          <a:p>
            <a:pPr marL="0" lvl="0" indent="0">
              <a:lnSpc>
                <a:spcPct val="110000"/>
              </a:lnSpc>
              <a:buNone/>
            </a:pPr>
            <a:r>
              <a:rPr lang="ru-RU" b="1" i="1" dirty="0">
                <a:solidFill>
                  <a:srgbClr val="FF0000"/>
                </a:solidFill>
              </a:rPr>
              <a:t>Оля</a:t>
            </a:r>
            <a:r>
              <a:rPr lang="ru-RU" b="1" dirty="0">
                <a:solidFill>
                  <a:srgbClr val="FF0000"/>
                </a:solidFill>
              </a:rPr>
              <a:t>:</a:t>
            </a:r>
            <a:r>
              <a:rPr lang="ru-RU" dirty="0"/>
              <a:t> Один котенок спит, а другой играет. Один котенок играет, а другой? …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75" y="688369"/>
            <a:ext cx="2545690" cy="16605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564904"/>
            <a:ext cx="2627687" cy="1692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822" y="713727"/>
            <a:ext cx="2634537" cy="16351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120" y="2564904"/>
            <a:ext cx="2544643" cy="1692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501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Информационная грамотность: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8280000" cy="4284000"/>
          </a:xfrm>
        </p:spPr>
        <p:txBody>
          <a:bodyPr>
            <a:normAutofit/>
          </a:bodyPr>
          <a:lstStyle/>
          <a:p>
            <a:pPr lvl="0"/>
            <a:r>
              <a:rPr lang="ru-RU" sz="2800" dirty="0">
                <a:solidFill>
                  <a:srgbClr val="FF0000"/>
                </a:solidFill>
              </a:rPr>
              <a:t>осознание</a:t>
            </a:r>
            <a:r>
              <a:rPr lang="ru-RU" sz="2800" dirty="0"/>
              <a:t> необходимости в расширении своего информационного </a:t>
            </a:r>
            <a:r>
              <a:rPr lang="ru-RU" sz="2800" dirty="0" smtClean="0"/>
              <a:t>поля;</a:t>
            </a:r>
            <a:endParaRPr lang="ru-RU" sz="2800" dirty="0"/>
          </a:p>
          <a:p>
            <a:pPr lvl="0"/>
            <a:r>
              <a:rPr lang="ru-RU" sz="2800" dirty="0">
                <a:solidFill>
                  <a:srgbClr val="FF0000"/>
                </a:solidFill>
              </a:rPr>
              <a:t>способность ориентироваться </a:t>
            </a:r>
            <a:r>
              <a:rPr lang="ru-RU" sz="2800" dirty="0"/>
              <a:t>в информационном </a:t>
            </a:r>
            <a:r>
              <a:rPr lang="ru-RU" sz="2800" dirty="0" smtClean="0"/>
              <a:t>потоке;</a:t>
            </a:r>
            <a:endParaRPr lang="ru-RU" sz="2800" dirty="0"/>
          </a:p>
          <a:p>
            <a:pPr lvl="0"/>
            <a:r>
              <a:rPr lang="ru-RU" sz="2800" dirty="0">
                <a:solidFill>
                  <a:srgbClr val="FF0000"/>
                </a:solidFill>
              </a:rPr>
              <a:t>совокупность умений</a:t>
            </a:r>
            <a:r>
              <a:rPr lang="ru-RU" sz="2800" dirty="0"/>
              <a:t>, обеспечивающих: </a:t>
            </a:r>
            <a:endParaRPr lang="ru-RU" sz="2800" dirty="0" smtClean="0"/>
          </a:p>
          <a:p>
            <a:pPr marL="0" lvl="0" indent="0">
              <a:buNone/>
            </a:pPr>
            <a:r>
              <a:rPr lang="ru-RU" sz="2800" dirty="0" smtClean="0"/>
              <a:t>а</a:t>
            </a:r>
            <a:r>
              <a:rPr lang="ru-RU" sz="2800" dirty="0"/>
              <a:t>) эффективный поиск, </a:t>
            </a:r>
            <a:r>
              <a:rPr lang="ru-RU" sz="2800" dirty="0" smtClean="0"/>
              <a:t>отбор, интерпретацию </a:t>
            </a:r>
            <a:r>
              <a:rPr lang="ru-RU" sz="2800" dirty="0"/>
              <a:t>информации; </a:t>
            </a:r>
            <a:endParaRPr lang="ru-RU" sz="2800" dirty="0" smtClean="0"/>
          </a:p>
          <a:p>
            <a:pPr marL="0" lvl="0" indent="0">
              <a:buNone/>
            </a:pPr>
            <a:r>
              <a:rPr lang="ru-RU" sz="2800" dirty="0" smtClean="0"/>
              <a:t>б</a:t>
            </a:r>
            <a:r>
              <a:rPr lang="ru-RU" sz="2800" dirty="0"/>
              <a:t>) анализ, критическую оценку точности и надежности отобранной информации.</a:t>
            </a:r>
          </a:p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229200"/>
            <a:ext cx="3029322" cy="1363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826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" y="-568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Социальная </a:t>
            </a:r>
            <a:r>
              <a:rPr lang="ru-RU" sz="3600" b="1" dirty="0"/>
              <a:t>грамотность: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729612"/>
            <a:ext cx="8229600" cy="4525963"/>
          </a:xfrm>
        </p:spPr>
        <p:txBody>
          <a:bodyPr/>
          <a:lstStyle/>
          <a:p>
            <a:r>
              <a:rPr lang="ru-RU" dirty="0" smtClean="0"/>
              <a:t>элементы </a:t>
            </a:r>
            <a:r>
              <a:rPr lang="ru-RU" dirty="0"/>
              <a:t>природной и социальной экологии,</a:t>
            </a:r>
          </a:p>
          <a:p>
            <a:r>
              <a:rPr lang="ru-RU" dirty="0" smtClean="0"/>
              <a:t>общекультурная </a:t>
            </a:r>
            <a:r>
              <a:rPr lang="ru-RU" dirty="0"/>
              <a:t>грамотность,</a:t>
            </a:r>
          </a:p>
          <a:p>
            <a:r>
              <a:rPr lang="ru-RU" dirty="0" smtClean="0"/>
              <a:t>правовая </a:t>
            </a:r>
            <a:r>
              <a:rPr lang="ru-RU" dirty="0"/>
              <a:t>культура,</a:t>
            </a:r>
          </a:p>
          <a:p>
            <a:r>
              <a:rPr lang="ru-RU" dirty="0" smtClean="0"/>
              <a:t>финансовая </a:t>
            </a:r>
            <a:r>
              <a:rPr lang="ru-RU" dirty="0"/>
              <a:t>культура.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93" b="13906"/>
          <a:stretch/>
        </p:blipFill>
        <p:spPr bwMode="auto">
          <a:xfrm>
            <a:off x="2411760" y="4005064"/>
            <a:ext cx="4464496" cy="25010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345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30297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Читательская </a:t>
            </a:r>
            <a:r>
              <a:rPr lang="ru-RU" sz="3600" b="1" dirty="0"/>
              <a:t>грамотность: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08720"/>
            <a:ext cx="896448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i="1" dirty="0"/>
              <a:t>- </a:t>
            </a:r>
            <a:r>
              <a:rPr lang="ru-RU" sz="2800" dirty="0">
                <a:solidFill>
                  <a:srgbClr val="FF0000"/>
                </a:solidFill>
              </a:rPr>
              <a:t>мотивация</a:t>
            </a:r>
            <a:r>
              <a:rPr lang="ru-RU" sz="2800" dirty="0"/>
              <a:t> к самостоятельному чтению,</a:t>
            </a:r>
          </a:p>
          <a:p>
            <a:pPr marL="0" indent="0">
              <a:buNone/>
            </a:pPr>
            <a:r>
              <a:rPr lang="ru-RU" sz="2800" dirty="0"/>
              <a:t>- </a:t>
            </a:r>
            <a:r>
              <a:rPr lang="ru-RU" sz="2800" dirty="0">
                <a:solidFill>
                  <a:srgbClr val="FF0000"/>
                </a:solidFill>
              </a:rPr>
              <a:t>овладение смысловым чтением </a:t>
            </a:r>
            <a:r>
              <a:rPr lang="ru-RU" sz="2800" dirty="0"/>
              <a:t>текстов разного типа,</a:t>
            </a:r>
          </a:p>
          <a:p>
            <a:pPr marL="0" indent="0">
              <a:buNone/>
            </a:pPr>
            <a:r>
              <a:rPr lang="ru-RU" sz="2800" dirty="0"/>
              <a:t>- </a:t>
            </a:r>
            <a:r>
              <a:rPr lang="ru-RU" sz="2800" dirty="0">
                <a:solidFill>
                  <a:srgbClr val="FF0000"/>
                </a:solidFill>
              </a:rPr>
              <a:t>способность работать с информацией</a:t>
            </a:r>
            <a:r>
              <a:rPr lang="ru-RU" sz="2800" dirty="0"/>
              <a:t>, представленной в тексте любого вида,</a:t>
            </a:r>
          </a:p>
          <a:p>
            <a:pPr marL="0" indent="0">
              <a:buNone/>
            </a:pPr>
            <a:r>
              <a:rPr lang="ru-RU" sz="2800" dirty="0"/>
              <a:t>- </a:t>
            </a:r>
            <a:r>
              <a:rPr lang="ru-RU" sz="2800" dirty="0">
                <a:solidFill>
                  <a:srgbClr val="FF0000"/>
                </a:solidFill>
              </a:rPr>
              <a:t>способность к творческой деятельности </a:t>
            </a:r>
            <a:r>
              <a:rPr lang="ru-RU" sz="2800" dirty="0"/>
              <a:t>на основе текста.</a:t>
            </a:r>
          </a:p>
          <a:p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789040"/>
            <a:ext cx="4756820" cy="256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45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379</Words>
  <Application>Microsoft Office PowerPoint</Application>
  <PresentationFormat>Экран (4:3)</PresentationFormat>
  <Paragraphs>111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«Процесс формирования функциональной грамотности у обучающихся начальной школы в урочной и внеурочной деятельности»</vt:lpstr>
      <vt:lpstr>Результаты международных исследований</vt:lpstr>
      <vt:lpstr>Условия успешного развития функциональной грамотности</vt:lpstr>
      <vt:lpstr>Формы и методы, способствующие развитию ФГ</vt:lpstr>
      <vt:lpstr>Функциональная грамотность</vt:lpstr>
      <vt:lpstr>Коммуникативная грамотность</vt:lpstr>
      <vt:lpstr>Информационная грамотность:</vt:lpstr>
      <vt:lpstr>Социальная грамотность:</vt:lpstr>
      <vt:lpstr>Читательская грамотность:</vt:lpstr>
      <vt:lpstr>Читательская грамотность:</vt:lpstr>
      <vt:lpstr>Практикум</vt:lpstr>
      <vt:lpstr>Интернет ресурсы </vt:lpstr>
    </vt:vector>
  </TitlesOfParts>
  <Company>МБОУ "СОШ № 1"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«Процесс формирования функциональной грамотности у обучающихся начальной школы в урочной и внеурочной деятельности»</dc:title>
  <dc:creator>Воронкова НВ</dc:creator>
  <cp:lastModifiedBy>Воронкова НВ</cp:lastModifiedBy>
  <cp:revision>33</cp:revision>
  <dcterms:created xsi:type="dcterms:W3CDTF">2022-11-02T10:20:27Z</dcterms:created>
  <dcterms:modified xsi:type="dcterms:W3CDTF">2022-11-03T09:25:32Z</dcterms:modified>
</cp:coreProperties>
</file>